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5143500" cx="9144000"/>
  <p:notesSz cx="6858000" cy="9144000"/>
  <p:embeddedFontLst>
    <p:embeddedFont>
      <p:font typeface="Proxima Nova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font" Target="fonts/ProximaNova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ProximaNova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ProximaNova-bold.fntdata"/><Relationship Id="rId14" Type="http://schemas.openxmlformats.org/officeDocument/2006/relationships/slide" Target="slides/slide10.xml"/><Relationship Id="rId58" Type="http://schemas.openxmlformats.org/officeDocument/2006/relationships/font" Target="fonts/ProximaNova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7ce81627d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7ce81627d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7ce81627d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7ce81627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7ce81627d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7ce81627d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7ce81627d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7ce81627d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7ce81627d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7ce81627d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7ce81627d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7ce81627d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7ce81627d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7ce81627d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7ce81627d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7ce81627d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7ce81627d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7ce81627d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7ce81627d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7ce81627d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7ce81627d_1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7ce81627d_1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7ce8162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7ce8162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7ce81627d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7ce81627d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7ce81627d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7ce81627d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6dfe98a3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6dfe98a3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7ce81627d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7ce81627d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ce81627d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ce81627d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7ce81627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7ce81627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ce81627d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7ce81627d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7ce81627d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7ce81627d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7ce81627d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7ce81627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7ce81627d_1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7ce81627d_1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7ce81627d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7ce81627d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7ce81627d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7ce81627d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7ce81627d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7ce81627d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7ce81627d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7ce81627d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7ce81627d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7ce81627d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7ce81627d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7ce81627d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7ce81627d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7ce81627d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7ce81627d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7ce81627d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7ce81627d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7ce81627d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7ce81627d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7ce81627d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7ce81627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7ce81627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7ce81627d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7ce81627d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7ce81627d_1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7ce81627d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7ce81627d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7ce81627d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7ce81627d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7ce81627d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7ce81627d_1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7ce81627d_1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7ce81627d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7ce81627d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7ce81627d_1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7ce81627d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7ce81627d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7ce81627d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7ce81627d_1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7ce81627d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7ce81627d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7ce81627d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7ce81627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7ce81627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7ce81627d_1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7ce81627d_1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7ce81627d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7ce81627d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7ce81627d_1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7ce81627d_1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7ce81627d_1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7ce81627d_1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7ce81627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7ce81627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ce81627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7ce81627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7ce81627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7ce81627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7ce81627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7ce81627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Relationship Id="rId4" Type="http://schemas.openxmlformats.org/officeDocument/2006/relationships/hyperlink" Target="http://jmock.org" TargetMode="External"/><Relationship Id="rId5" Type="http://schemas.openxmlformats.org/officeDocument/2006/relationships/hyperlink" Target="http://code.google.com/p/mockito" TargetMode="External"/><Relationship Id="rId6" Type="http://schemas.openxmlformats.org/officeDocument/2006/relationships/hyperlink" Target="http://easymock.org" TargetMode="External"/><Relationship Id="rId7" Type="http://schemas.openxmlformats.org/officeDocument/2006/relationships/hyperlink" Target="http://goo.gl/S80sL" TargetMode="External"/><Relationship Id="rId8" Type="http://schemas.openxmlformats.org/officeDocument/2006/relationships/hyperlink" Target="http://ocmock.org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junit.org" TargetMode="External"/><Relationship Id="rId4" Type="http://schemas.openxmlformats.org/officeDocument/2006/relationships/hyperlink" Target="http://www.nunit.org" TargetMode="External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00"/>
              <a:t>TDD</a:t>
            </a:r>
            <a:endParaRPr sz="83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Driven Development 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6871125" y="4287600"/>
            <a:ext cx="2192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BY ALTOTECH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775" y="152400"/>
            <a:ext cx="366643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83100" y="166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/>
              <a:t>Assertion</a:t>
            </a:r>
            <a:endParaRPr b="1" sz="4700"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83100" y="2524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Stating something to be true/false</a:t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83100" y="166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/>
              <a:t>Assertion</a:t>
            </a:r>
            <a:endParaRPr b="1" sz="4700"/>
          </a:p>
        </p:txBody>
      </p:sp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166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/>
              <a:t>Using                   in Code</a:t>
            </a:r>
            <a:endParaRPr b="1" sz="4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Assert in Java</a:t>
            </a:r>
            <a:endParaRPr b="1" sz="3600"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293" y="1474925"/>
            <a:ext cx="3933699" cy="31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825" y="1474925"/>
            <a:ext cx="4229751" cy="3276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5"/>
          <p:cNvCxnSpPr/>
          <p:nvPr/>
        </p:nvCxnSpPr>
        <p:spPr>
          <a:xfrm>
            <a:off x="4587850" y="3235112"/>
            <a:ext cx="683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Assert in Objective-C</a:t>
            </a:r>
            <a:endParaRPr b="1" sz="3600"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938" y="1734900"/>
            <a:ext cx="6228113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6"/>
          <p:cNvCxnSpPr/>
          <p:nvPr/>
        </p:nvCxnSpPr>
        <p:spPr>
          <a:xfrm>
            <a:off x="4572000" y="2307612"/>
            <a:ext cx="0" cy="592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63" y="3015825"/>
            <a:ext cx="7772282" cy="5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Assertions with JUnit framework</a:t>
            </a:r>
            <a:endParaRPr b="1" sz="3600"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363" y="1147725"/>
            <a:ext cx="555531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83100" y="212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/>
              <a:t>Create a Basic Test</a:t>
            </a:r>
            <a:endParaRPr b="1" sz="4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50" y="1460125"/>
            <a:ext cx="3359850" cy="22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4572000" y="462175"/>
            <a:ext cx="4260300" cy="4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Create new BankAccount object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Deposit 50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Check balance is 50	</a:t>
            </a:r>
            <a:r>
              <a:rPr lang="en" sz="2100">
                <a:solidFill>
                  <a:srgbClr val="FF0000"/>
                </a:solidFill>
              </a:rPr>
              <a:t>test</a:t>
            </a:r>
            <a:endParaRPr sz="2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Withdraw 30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Check balance is 30	 </a:t>
            </a:r>
            <a:r>
              <a:rPr lang="en" sz="2100">
                <a:solidFill>
                  <a:srgbClr val="FF0000"/>
                </a:solidFill>
              </a:rPr>
              <a:t>test</a:t>
            </a:r>
            <a:endParaRPr sz="2100">
              <a:solidFill>
                <a:srgbClr val="000000"/>
              </a:solidFill>
            </a:endParaRPr>
          </a:p>
        </p:txBody>
      </p:sp>
      <p:cxnSp>
        <p:nvCxnSpPr>
          <p:cNvPr id="161" name="Google Shape;161;p29"/>
          <p:cNvCxnSpPr/>
          <p:nvPr/>
        </p:nvCxnSpPr>
        <p:spPr>
          <a:xfrm>
            <a:off x="3646700" y="2571762"/>
            <a:ext cx="683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29"/>
          <p:cNvSpPr/>
          <p:nvPr/>
        </p:nvSpPr>
        <p:spPr>
          <a:xfrm>
            <a:off x="4594425" y="3899675"/>
            <a:ext cx="2487600" cy="51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4594425" y="2169500"/>
            <a:ext cx="2487600" cy="51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625" y="494963"/>
            <a:ext cx="6992751" cy="41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87900" y="42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TDD (2 simple steps)</a:t>
            </a:r>
            <a:endParaRPr b="1" sz="4400"/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730400"/>
            <a:ext cx="7911349" cy="20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TDD?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TDD = TFD + Refactoring</a:t>
            </a:r>
            <a:endParaRPr/>
          </a:p>
          <a:p>
            <a:pPr indent="-330200" lvl="0" marL="749300" rtl="0" algn="l">
              <a:lnSpc>
                <a:spcPct val="158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Test-driven development is a development concept when the tests are written before the code. In practical, Developer start the development process by writing unit-test before writing actual code implementation.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By doing this, we ensure that However the code implement, It’s not affecting the final goal.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TDD was introduced by XP (Extreme Programming) is an agile software development framework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4491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/>
          <p:nvPr/>
        </p:nvSpPr>
        <p:spPr>
          <a:xfrm>
            <a:off x="1685500" y="391475"/>
            <a:ext cx="2886600" cy="80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/>
              <a:t>Create a multiple test methods</a:t>
            </a:r>
            <a:endParaRPr b="1" sz="4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 rotWithShape="1">
          <a:blip r:embed="rId3">
            <a:alphaModFix/>
          </a:blip>
          <a:srcRect b="22055" l="25418" r="25052" t="19550"/>
          <a:stretch/>
        </p:blipFill>
        <p:spPr>
          <a:xfrm>
            <a:off x="2567163" y="1217925"/>
            <a:ext cx="4009676" cy="28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5"/>
          <p:cNvPicPr preferRelativeResize="0"/>
          <p:nvPr/>
        </p:nvPicPr>
        <p:blipFill rotWithShape="1">
          <a:blip r:embed="rId3">
            <a:alphaModFix/>
          </a:blip>
          <a:srcRect b="30526" l="22779" r="0" t="28031"/>
          <a:stretch/>
        </p:blipFill>
        <p:spPr>
          <a:xfrm>
            <a:off x="1796613" y="1533275"/>
            <a:ext cx="5550775" cy="25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“Test until fear turns to boredom”</a:t>
            </a:r>
            <a:endParaRPr b="1" sz="4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title"/>
          </p:nvPr>
        </p:nvSpPr>
        <p:spPr>
          <a:xfrm>
            <a:off x="387900" y="42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Naming test methods</a:t>
            </a:r>
            <a:endParaRPr b="1" sz="3700"/>
          </a:p>
        </p:txBody>
      </p:sp>
      <p:pic>
        <p:nvPicPr>
          <p:cNvPr id="206" name="Google Shape;2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75" y="1506275"/>
            <a:ext cx="8162375" cy="28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79387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52001" cy="467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75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634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you should do TDD?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KILL THE BUG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850" y="1604871"/>
            <a:ext cx="4326300" cy="32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/>
              <a:t>Testing Return Values</a:t>
            </a:r>
            <a:endParaRPr b="1" sz="4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387900" y="42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Directly t</a:t>
            </a:r>
            <a:r>
              <a:rPr b="1" lang="en" sz="3700"/>
              <a:t>esting a return value</a:t>
            </a:r>
            <a:endParaRPr b="1" sz="3700"/>
          </a:p>
        </p:txBody>
      </p:sp>
      <p:pic>
        <p:nvPicPr>
          <p:cNvPr id="237" name="Google Shape;2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538" y="1492825"/>
            <a:ext cx="7691725" cy="28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738" y="1448423"/>
            <a:ext cx="7691725" cy="31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>
            <p:ph type="title"/>
          </p:nvPr>
        </p:nvSpPr>
        <p:spPr>
          <a:xfrm>
            <a:off x="387900" y="42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T</a:t>
            </a:r>
            <a:r>
              <a:rPr b="1" lang="en" sz="3700"/>
              <a:t>esting multiple results</a:t>
            </a:r>
            <a:endParaRPr b="1" sz="3700"/>
          </a:p>
        </p:txBody>
      </p:sp>
      <p:pic>
        <p:nvPicPr>
          <p:cNvPr id="244" name="Google Shape;2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356475"/>
            <a:ext cx="7978600" cy="32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Testing for Expected Exceptions</a:t>
            </a:r>
            <a:endParaRPr b="1" sz="4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>
            <p:ph type="title"/>
          </p:nvPr>
        </p:nvSpPr>
        <p:spPr>
          <a:xfrm>
            <a:off x="387900" y="42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Testing expected exceptions - JUnit</a:t>
            </a:r>
            <a:endParaRPr b="1" sz="3700"/>
          </a:p>
        </p:txBody>
      </p:sp>
      <p:pic>
        <p:nvPicPr>
          <p:cNvPr id="255" name="Google Shape;2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25" y="1371825"/>
            <a:ext cx="8117549" cy="28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/>
          <p:nvPr>
            <p:ph type="title"/>
          </p:nvPr>
        </p:nvSpPr>
        <p:spPr>
          <a:xfrm>
            <a:off x="387900" y="42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Testing exceptions in Python</a:t>
            </a:r>
            <a:endParaRPr b="1" sz="3700"/>
          </a:p>
        </p:txBody>
      </p:sp>
      <p:pic>
        <p:nvPicPr>
          <p:cNvPr id="261" name="Google Shape;2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25" y="1685575"/>
            <a:ext cx="8139951" cy="25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/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Setting up and tearing down</a:t>
            </a:r>
            <a:endParaRPr b="1" sz="4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825" y="680175"/>
            <a:ext cx="3359850" cy="222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49"/>
          <p:cNvCxnSpPr/>
          <p:nvPr/>
        </p:nvCxnSpPr>
        <p:spPr>
          <a:xfrm>
            <a:off x="4946575" y="-1305488"/>
            <a:ext cx="683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3" name="Google Shape;27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325" y="623050"/>
            <a:ext cx="3625508" cy="28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50"/>
          <p:cNvPicPr preferRelativeResize="0"/>
          <p:nvPr/>
        </p:nvPicPr>
        <p:blipFill rotWithShape="1">
          <a:blip r:embed="rId3">
            <a:alphaModFix/>
          </a:blip>
          <a:srcRect b="7433" l="0" r="0" t="0"/>
          <a:stretch/>
        </p:blipFill>
        <p:spPr>
          <a:xfrm>
            <a:off x="454275" y="287313"/>
            <a:ext cx="8235449" cy="456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300" y="324912"/>
            <a:ext cx="8229389" cy="44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Unit testing - but not TDD</a:t>
            </a:r>
            <a:endParaRPr b="1" sz="3600"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28722" l="0" r="0" t="22620"/>
          <a:stretch/>
        </p:blipFill>
        <p:spPr>
          <a:xfrm>
            <a:off x="76200" y="1910100"/>
            <a:ext cx="8839199" cy="22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75" y="386600"/>
            <a:ext cx="3302000" cy="4370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52"/>
          <p:cNvCxnSpPr/>
          <p:nvPr/>
        </p:nvCxnSpPr>
        <p:spPr>
          <a:xfrm>
            <a:off x="4001700" y="2571762"/>
            <a:ext cx="683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6" name="Google Shape;29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615" y="386600"/>
            <a:ext cx="2734985" cy="437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/>
          <p:nvPr>
            <p:ph type="title"/>
          </p:nvPr>
        </p:nvSpPr>
        <p:spPr>
          <a:xfrm>
            <a:off x="387900" y="42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Setting up, tearing down - Python</a:t>
            </a:r>
            <a:endParaRPr b="1" sz="3700"/>
          </a:p>
        </p:txBody>
      </p:sp>
      <p:pic>
        <p:nvPicPr>
          <p:cNvPr id="302" name="Google Shape;3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75" y="1389725"/>
            <a:ext cx="6884901" cy="32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851"/>
            <a:ext cx="9144000" cy="4068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75918"/>
            <a:ext cx="9143999" cy="4439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317126"/>
            <a:ext cx="9144001" cy="3899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7"/>
          <p:cNvSpPr txBox="1"/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Mock Objects</a:t>
            </a:r>
            <a:endParaRPr b="1" sz="4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563" y="152400"/>
            <a:ext cx="83704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950" y="152400"/>
            <a:ext cx="80377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0"/>
          <p:cNvSpPr txBox="1"/>
          <p:nvPr>
            <p:ph type="title"/>
          </p:nvPr>
        </p:nvSpPr>
        <p:spPr>
          <a:xfrm>
            <a:off x="387900" y="42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Typical reasons for Mock Objects</a:t>
            </a:r>
            <a:endParaRPr b="1" sz="3700"/>
          </a:p>
        </p:txBody>
      </p:sp>
      <p:pic>
        <p:nvPicPr>
          <p:cNvPr id="344" name="Google Shape;34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075" y="1591450"/>
            <a:ext cx="8274424" cy="24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1"/>
          <p:cNvSpPr txBox="1"/>
          <p:nvPr>
            <p:ph type="title"/>
          </p:nvPr>
        </p:nvSpPr>
        <p:spPr>
          <a:xfrm>
            <a:off x="387900" y="42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Testing with Mocks</a:t>
            </a:r>
            <a:endParaRPr b="1" sz="3700"/>
          </a:p>
        </p:txBody>
      </p:sp>
      <p:pic>
        <p:nvPicPr>
          <p:cNvPr id="350" name="Google Shape;3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63" y="1259750"/>
            <a:ext cx="7983075" cy="32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Test-Driven Development</a:t>
            </a:r>
            <a:endParaRPr b="1" sz="3600"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25350" l="0" r="0" t="0"/>
          <a:stretch/>
        </p:blipFill>
        <p:spPr>
          <a:xfrm>
            <a:off x="152400" y="1627325"/>
            <a:ext cx="8839199" cy="24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2"/>
          <p:cNvSpPr txBox="1"/>
          <p:nvPr>
            <p:ph type="title"/>
          </p:nvPr>
        </p:nvSpPr>
        <p:spPr>
          <a:xfrm>
            <a:off x="387900" y="27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Mock Object Frameworks</a:t>
            </a:r>
            <a:endParaRPr b="1" sz="3700"/>
          </a:p>
        </p:txBody>
      </p:sp>
      <p:pic>
        <p:nvPicPr>
          <p:cNvPr id="356" name="Google Shape;3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50" y="1342088"/>
            <a:ext cx="8077305" cy="25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2"/>
          <p:cNvSpPr txBox="1"/>
          <p:nvPr>
            <p:ph idx="1" type="body"/>
          </p:nvPr>
        </p:nvSpPr>
        <p:spPr>
          <a:xfrm>
            <a:off x="228600" y="3937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hlinkClick r:id="rId4"/>
              </a:rPr>
              <a:t>http://jmock.org</a:t>
            </a:r>
            <a:r>
              <a:rPr lang="en" sz="2100">
                <a:solidFill>
                  <a:srgbClr val="000000"/>
                </a:solidFill>
              </a:rPr>
              <a:t>		</a:t>
            </a:r>
            <a:r>
              <a:rPr lang="en" sz="2100" u="sng">
                <a:solidFill>
                  <a:schemeClr val="hlink"/>
                </a:solidFill>
                <a:hlinkClick r:id="rId5"/>
              </a:rPr>
              <a:t>http://code.google.com/p/mockito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hlinkClick r:id="rId6"/>
              </a:rPr>
              <a:t>http://easymock.org</a:t>
            </a:r>
            <a:r>
              <a:rPr lang="en" sz="2100">
                <a:solidFill>
                  <a:srgbClr val="000000"/>
                </a:solidFill>
              </a:rPr>
              <a:t> 	</a:t>
            </a:r>
            <a:r>
              <a:rPr lang="en" sz="2100" u="sng">
                <a:solidFill>
                  <a:schemeClr val="hlink"/>
                </a:solidFill>
                <a:hlinkClick r:id="rId7"/>
              </a:rPr>
              <a:t>http://goo.gl/S80sL</a:t>
            </a:r>
            <a:r>
              <a:rPr lang="en" sz="2100">
                <a:solidFill>
                  <a:srgbClr val="000000"/>
                </a:solidFill>
              </a:rPr>
              <a:t>		</a:t>
            </a:r>
            <a:r>
              <a:rPr lang="en" sz="2100" u="sng">
                <a:solidFill>
                  <a:schemeClr val="hlink"/>
                </a:solidFill>
                <a:hlinkClick r:id="rId8"/>
              </a:rPr>
              <a:t>http://ocmock.org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3"/>
          <p:cNvSpPr txBox="1"/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TDD Recommendations</a:t>
            </a:r>
            <a:endParaRPr b="1" sz="4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4"/>
          <p:cNvSpPr txBox="1"/>
          <p:nvPr>
            <p:ph type="title"/>
          </p:nvPr>
        </p:nvSpPr>
        <p:spPr>
          <a:xfrm>
            <a:off x="387900" y="27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What to avoid</a:t>
            </a:r>
            <a:endParaRPr b="1" sz="3700"/>
          </a:p>
        </p:txBody>
      </p:sp>
      <p:pic>
        <p:nvPicPr>
          <p:cNvPr id="368" name="Google Shape;36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625" y="1122775"/>
            <a:ext cx="5429275" cy="30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1994650"/>
            <a:ext cx="60769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170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TDD is not just development that uses unit tests</a:t>
            </a:r>
            <a:endParaRPr b="1"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914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as a process and technique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is all about the priority and the position that we give to those unit tests</a:t>
            </a:r>
            <a:endParaRPr sz="2100">
              <a:solidFill>
                <a:srgbClr val="000000"/>
              </a:solidFill>
            </a:endParaRPr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1359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Test-Driven Development</a:t>
            </a:r>
            <a:endParaRPr b="1"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4572000" y="2273825"/>
            <a:ext cx="4298400" cy="31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chemeClr val="hlink"/>
                </a:solidFill>
                <a:hlinkClick r:id="rId3"/>
              </a:rPr>
              <a:t>http://junit.org</a:t>
            </a:r>
            <a:r>
              <a:rPr lang="en" sz="2300"/>
              <a:t>  for Java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chemeClr val="hlink"/>
                </a:solidFill>
                <a:hlinkClick r:id="rId4"/>
              </a:rPr>
              <a:t>http://www.nunit.org</a:t>
            </a:r>
            <a:r>
              <a:rPr lang="en" sz="2300"/>
              <a:t> for Python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Using Unit Test Frameworks</a:t>
            </a:r>
            <a:endParaRPr b="1" sz="3600"/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5">
            <a:alphaModFix/>
          </a:blip>
          <a:srcRect b="0" l="0" r="0" t="10666"/>
          <a:stretch/>
        </p:blipFill>
        <p:spPr>
          <a:xfrm>
            <a:off x="311700" y="1654000"/>
            <a:ext cx="3991350" cy="2624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0"/>
          <p:cNvCxnSpPr/>
          <p:nvPr/>
        </p:nvCxnSpPr>
        <p:spPr>
          <a:xfrm>
            <a:off x="3749650" y="3082712"/>
            <a:ext cx="683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663" y="152400"/>
            <a:ext cx="155868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